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Roboto Medium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7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6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8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155b838b_0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f155b838b_0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003107c3d_0_3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003107c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from https://www.minecraft.net/en-us/store/minecraft-java-bedrock-edition-pc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08577524_0_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d0857752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1a060e02f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1a060e0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is also from the engineering blog (link in slide)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d08577524_0_10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d0857752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to generate the plot: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matplotlib.pyplot as plt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numpy as np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scipy.interpolate import make_interp_spline, BSpline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 = range(10)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xnew = np.linspace(0, 20, 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 = [(2**i) for i in x]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spl = make_interp_spline(x, y, k=3)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smooth = spl(xnew)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plt.plot(xnew, smooth)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plt.xlabel("Functionality")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plt.ylabel("Complexity")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plt.xticks([])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plt.yticks([])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plt.show()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d08577524_0_1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d085775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23a2bdf3e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23a2bdf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d08577524_0_7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d0857752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d08577524_0_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d0857752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d08577524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d0857752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d08577524_0_6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8d0857752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f155b838b_0_21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f155b838b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c31618d26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c31618d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23a2bdf3e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23a2bd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retool.com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d08577524_0_1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8d0857752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003107c3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003107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23a2bdf3e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23a2bdf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d08577524_0_16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d0857752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of Postgres, MySQL, ElasticSearch, Databricks icons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23a2bdf3e_0_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23a2bdf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d08577524_0_1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8d0857752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d08577524_0_17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d0857752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1aef6962b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1aef696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d08577524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d085775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d08577524_0_6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d0857752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d08577524_0_1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d0857752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https://support.apple.com/en-us/HT204204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1a060e02f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1a060e0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c5e59f972_0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c5e59f9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d08577524_0_1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d0857752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d08577524_0_2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8d0857752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d08577524_0_2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d0857752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d08577524_0_28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d0857752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19eae29da_0_2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919eae29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d08577524_0_28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d0857752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d08577524_0_8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d0857752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d08577524_0_29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d0857752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d08577524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8d085775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d08577524_0_5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d085775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d08577524_0_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d085775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d08577524_0_8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d0857752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003107c3d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003107c3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d08577524_0_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d0857752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/>
              <a:t>https://en.wikipedia.org/wiki/History_of_computing_hardware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003107c3d_0_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003107c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from </a:t>
            </a:r>
            <a:r>
              <a:rPr lang="en"/>
              <a:t>https://en.wikipedia.org/wiki/RollerCoaster_Tycoon_(video_game)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gineering.atspotify.com/2023/04/spotifys-shift-to-a-fleet-first-mindset-part-1/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hyperlink" Target="https://docs.retool.com/data-sources/quickstarts/database/databrick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presentation/d/1Aq8Zrw9YcpnueJ5k36Qdvglsc9v8oFQ_y17UDyevrCU/edit#slide=id.g409413421_0637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aniruthn.com/blo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61a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ntel.com/content/www/us/en/products/docs/processors/core/core-14th-gen-desktop-brief.htm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DF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330" y="0"/>
            <a:ext cx="4263670" cy="38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311700" y="3854350"/>
            <a:ext cx="85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Spring 2024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Industrial Applications of Software Engineering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Software Engineering I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27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107050" y="402200"/>
            <a:ext cx="4857000" cy="27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video games today require at least 3.5 GHz and 8 GB of RAM.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1996, the average computer had only 8 MB or 16 MB of RAM.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average software product doesn’t require the computing power we have available today.</a:t>
            </a:r>
            <a:endParaRPr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Software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07050" y="3152475"/>
            <a:ext cx="8886000" cy="18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limitation comes from the creative ways we plan and design what we’re building.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 individual programmer cannot effectively manage a large software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Any one programmer should only need to understand a fraction of the codebase.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200" y="0"/>
            <a:ext cx="4117801" cy="32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350" y="132788"/>
            <a:ext cx="28575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“Anything related to the structure of a software system that makes it hard to understand and modify it”</a:t>
            </a:r>
            <a:r>
              <a:rPr lang="en"/>
              <a:t> - John Ousterhout, “A Philosophy of Software Design”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programs become more feature-rich, their complexity increases. Our goal is to keep software simple.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r>
              <a:rPr lang="en"/>
              <a:t>Complex systems require a lot of effort to make small improvements.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takes longer to understand how code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more difficult to fix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it harder to modify functionality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Unknown unknowns: it’s not clear what you need to know to make modifications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Common in large codebases</a:t>
            </a:r>
            <a:endParaRPr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Definition of Complexity</a:t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Here’s an example </a:t>
            </a: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Spotify’s Engineering Blog</a:t>
            </a:r>
            <a:r>
              <a:rPr lang="en"/>
              <a:t> of their approach to software. They have &gt;1 billion lines of code, 60 million used in production, from thousands of components.</a:t>
            </a:r>
            <a:endParaRPr/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Proof</a:t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b="6566" l="18739" r="19474" t="6808"/>
          <a:stretch/>
        </p:blipFill>
        <p:spPr>
          <a:xfrm>
            <a:off x="1747325" y="2219225"/>
            <a:ext cx="5649351" cy="29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Complexity scales exponentially with respect to functionality.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new piece of functionality has to interact with all the existing functionality in various ways, for all possible combinations.</a:t>
            </a:r>
            <a:endParaRPr/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Runtime of Complexity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5943" l="7864" r="8739" t="11041"/>
          <a:stretch/>
        </p:blipFill>
        <p:spPr>
          <a:xfrm>
            <a:off x="2384313" y="2029925"/>
            <a:ext cx="3966075" cy="29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two kinds of complexity: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Unavoidable (Essential) Complexity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Inherent, inescapable complexity caused by the underlying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Avoidable Complexity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Complexity that we can address with our choices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response to avoidable complexity, we can: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Make code simpler and more obvious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Using sentinel nodes in Project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Modules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Abstraction: the ability to use a piece without understanding how it works based on some specification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Interfaces - HashMap, BSTMap both are Maps</a:t>
            </a:r>
            <a:endParaRPr/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</a:t>
            </a:r>
            <a:r>
              <a:rPr lang="en"/>
              <a:t> Complexity</a:t>
            </a:r>
            <a:endParaRPr/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Tackling code complexity from software scale is common in a wide variety of industries: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Human-Computer Interaction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more!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of these roles have to manage functionality and interactions with programs.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utilize these concepts in whatever field you go into.</a:t>
            </a:r>
            <a:endParaRPr/>
          </a:p>
        </p:txBody>
      </p:sp>
      <p:sp>
        <p:nvSpPr>
          <p:cNvPr id="257" name="Google Shape;257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</a:t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27, CS61B, </a:t>
            </a:r>
            <a:r>
              <a:rPr lang="en"/>
              <a:t>Spring 2024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Background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Strategic vs Tactical Programming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Resource Configurations and Testing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Commit History Traversal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5" name="Google Shape;265;p3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vs Tactical Programming</a:t>
            </a:r>
            <a:endParaRPr/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focus is on getting something working quickly, leveraging workarounds.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Ex: Code that contains many nested if statements to handle many separate cases that is hard to explain.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Prototypes, proof-of-concepts leverage tactical programming. The goal is to show that something could theoretically 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However: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minimal time spent on overall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Things are complicated with workarounds to get things working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Refactoring takes time and potentially means restarting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Consider Project 2 runtime requirements and planning the constructor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Often, the prototype ends up deployed in the real world due to a lack of time</a:t>
            </a:r>
            <a:endParaRPr/>
          </a:p>
        </p:txBody>
      </p:sp>
      <p:sp>
        <p:nvSpPr>
          <p:cNvPr id="272" name="Google Shape;272;p4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Tactical Programming</a:t>
            </a:r>
            <a:endParaRPr/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different form of programming that emphasizes long term strategy over quick fixes. The objective is to write code that works </a:t>
            </a:r>
            <a:r>
              <a:rPr i="1" lang="en"/>
              <a:t>elegantly</a:t>
            </a:r>
            <a:r>
              <a:rPr lang="en"/>
              <a:t> - at the cost of planning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Code should be: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Future-proof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61B projects have deadlines; afterwards, you can throw it away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the strategy is insufficient, go back to the drawing board before continuing 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your design document for Project 2B/2C.</a:t>
            </a:r>
            <a:endParaRPr/>
          </a:p>
        </p:txBody>
      </p:sp>
      <p:sp>
        <p:nvSpPr>
          <p:cNvPr id="279" name="Google Shape;279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</a:t>
            </a:r>
            <a:r>
              <a:rPr lang="en"/>
              <a:t>Programming</a:t>
            </a:r>
            <a:endParaRPr/>
          </a:p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27, CS61B, </a:t>
            </a:r>
            <a:r>
              <a:rPr lang="en"/>
              <a:t>Spring 2024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Background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Strategic vs Tactical Programming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Resource Configurations and Testing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Commit History Traversal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87" name="Google Shape;287;p42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Configurations and Testing</a:t>
            </a:r>
            <a:endParaRPr/>
          </a:p>
        </p:txBody>
      </p:sp>
      <p:sp>
        <p:nvSpPr>
          <p:cNvPr id="288" name="Google Shape;28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27, CS61B, Spring 2024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Strategic vs Tactical Programming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 Configurations and Testing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Commit History Traversal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Retool is a company that helps developers build internal tools. I worked as a software engineer intern on the Connect team in Fall 2022.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context on my work, here’s what the company is useful for: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Imagine you make surveys with lots of responses (Google Sheets).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want to build a dashboard to show common responses. This involves: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website (frontend) to display the results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server (backend) to get data from the resources (Google Sheets)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Maintenance and development of both!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Retool allows writing queries linked to drag and drop components.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of this power comes from being able to </a:t>
            </a:r>
            <a:r>
              <a:rPr i="1" lang="en"/>
              <a:t>connect </a:t>
            </a:r>
            <a:r>
              <a:rPr lang="en"/>
              <a:t>to nearly any API or database.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API: An interface for working with data; we don’t care about how it works underneath the hood, just that we can use the specifications.</a:t>
            </a:r>
            <a:endParaRPr/>
          </a:p>
        </p:txBody>
      </p:sp>
      <p:sp>
        <p:nvSpPr>
          <p:cNvPr id="294" name="Google Shape;294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Retool</a:t>
            </a:r>
            <a:endParaRPr/>
          </a:p>
        </p:txBody>
      </p:sp>
      <p:sp>
        <p:nvSpPr>
          <p:cNvPr id="295" name="Google Shape;29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/>
          <p:nvPr/>
        </p:nvSpPr>
        <p:spPr>
          <a:xfrm>
            <a:off x="4414038" y="573725"/>
            <a:ext cx="3565200" cy="164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Workflow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685" y="980586"/>
            <a:ext cx="604794" cy="8270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548" y="978468"/>
            <a:ext cx="604791" cy="8312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824" y="980586"/>
            <a:ext cx="827059" cy="82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226" y="980586"/>
            <a:ext cx="827058" cy="8270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06" name="Google Shape;306;p44"/>
          <p:cNvCxnSpPr>
            <a:stCxn id="303" idx="3"/>
            <a:endCxn id="302" idx="1"/>
          </p:cNvCxnSpPr>
          <p:nvPr/>
        </p:nvCxnSpPr>
        <p:spPr>
          <a:xfrm>
            <a:off x="1846339" y="1394115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4"/>
          <p:cNvCxnSpPr>
            <a:stCxn id="302" idx="3"/>
            <a:endCxn id="304" idx="1"/>
          </p:cNvCxnSpPr>
          <p:nvPr/>
        </p:nvCxnSpPr>
        <p:spPr>
          <a:xfrm>
            <a:off x="3618479" y="1394115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4"/>
          <p:cNvCxnSpPr>
            <a:stCxn id="304" idx="3"/>
            <a:endCxn id="305" idx="1"/>
          </p:cNvCxnSpPr>
          <p:nvPr/>
        </p:nvCxnSpPr>
        <p:spPr>
          <a:xfrm>
            <a:off x="5612883" y="1394113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1164750" y="1809751"/>
            <a:ext cx="7584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Form</a:t>
            </a:r>
            <a:endParaRPr sz="1400"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2936888" y="1809751"/>
            <a:ext cx="7584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Sheets</a:t>
            </a:r>
            <a:endParaRPr sz="1400"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4820168" y="1809751"/>
            <a:ext cx="7584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Server</a:t>
            </a:r>
            <a:endParaRPr sz="1400"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6814571" y="1809751"/>
            <a:ext cx="7584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Site</a:t>
            </a:r>
            <a:endParaRPr sz="1400"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4050" y="2482901"/>
            <a:ext cx="4729948" cy="2660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4"/>
          <p:cNvCxnSpPr>
            <a:stCxn id="310" idx="2"/>
            <a:endCxn id="313" idx="1"/>
          </p:cNvCxnSpPr>
          <p:nvPr/>
        </p:nvCxnSpPr>
        <p:spPr>
          <a:xfrm>
            <a:off x="3316088" y="2339251"/>
            <a:ext cx="1098000" cy="14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Resource Configurations</a:t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Disclaimer: the method to implement resources was decided before I joined, but I needed to both understand and upgrade functionality.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goal is to design a system for users to specify configuration information that allows Retool to connect to and retrieve information from a resource on the user’s behalf. In our previous analogy, this would be a Google Sheets URL.</a:t>
            </a:r>
            <a:endParaRPr/>
          </a:p>
        </p:txBody>
      </p:sp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a Resource</a:t>
            </a:r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6000"/>
            <a:ext cx="8839204" cy="41865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5801650" y="4859100"/>
            <a:ext cx="2515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Retool’s Resources Documentation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Implementation</a:t>
            </a:r>
            <a:endParaRPr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naive implementation is to build a new page for each resource in its entirety.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 with this solution: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a modification (such as wording) would require updating every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Breaking changes from updated requirements requires updating every 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is the List interface changed from size() to .length?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a new resource is complicated (and requires a lot of copy-paste)</a:t>
            </a:r>
            <a:endParaRPr/>
          </a:p>
        </p:txBody>
      </p:sp>
      <p:sp>
        <p:nvSpPr>
          <p:cNvPr id="337" name="Google Shape;33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4372750" y="1956500"/>
            <a:ext cx="42657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non-database resources without patterns, we can customize elements with properties to accept.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Overriding </a:t>
            </a:r>
            <a:r>
              <a:rPr lang="en"/>
              <a:t>the default database functionality!</a:t>
            </a:r>
            <a:endParaRPr/>
          </a:p>
        </p:txBody>
      </p:sp>
      <p:sp>
        <p:nvSpPr>
          <p:cNvPr id="343" name="Google Shape;343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Resource Configurations</a:t>
            </a:r>
            <a:endParaRPr/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107050" y="402200"/>
            <a:ext cx="85206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ultimate</a:t>
            </a:r>
            <a:r>
              <a:rPr lang="en"/>
              <a:t> solution was to build a ResourceConfig - a way to describe properties of a resource with a few parameters using common patterns to generate inputs.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Sounds a lot like an </a:t>
            </a:r>
            <a:r>
              <a:rPr lang="en"/>
              <a:t>interface!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leverages </a:t>
            </a:r>
            <a:r>
              <a:rPr i="1" lang="en"/>
              <a:t>modularity </a:t>
            </a:r>
            <a:r>
              <a:rPr lang="en"/>
              <a:t>and </a:t>
            </a:r>
            <a:r>
              <a:rPr i="1" lang="en"/>
              <a:t>obviousness </a:t>
            </a:r>
            <a:r>
              <a:rPr lang="en"/>
              <a:t>when designing a config.</a:t>
            </a:r>
            <a:endParaRPr/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476" y="4154951"/>
            <a:ext cx="459275" cy="47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575" y="4120125"/>
            <a:ext cx="543000" cy="5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426" y="4089263"/>
            <a:ext cx="543002" cy="6047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1000" y="4120125"/>
            <a:ext cx="543000" cy="5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107050" y="1956500"/>
            <a:ext cx="42657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databases have similar requirements: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 options</a:t>
            </a:r>
            <a:endParaRPr/>
          </a:p>
        </p:txBody>
      </p: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Resources</a:t>
            </a:r>
            <a:endParaRPr/>
          </a:p>
        </p:txBody>
      </p:sp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 all resources were valid.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user did not submit the necessary information for a resource, they wouldn’t be allowed to make the resource.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Java prevents you from writing knowingly bad code with compiler errors.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was specified in a </a:t>
            </a:r>
            <a:r>
              <a:rPr i="1" lang="en"/>
              <a:t>validation function</a:t>
            </a:r>
            <a:r>
              <a:rPr lang="en"/>
              <a:t> included in the resource config.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Validation for a resource comes included!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Without knowing what a resource is, we can call on the validation function for any resource - guaranteed to exist from the interface.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Any List can use the size method, independent of what kind of List.</a:t>
            </a:r>
            <a:endParaRPr/>
          </a:p>
        </p:txBody>
      </p:sp>
      <p:sp>
        <p:nvSpPr>
          <p:cNvPr id="357" name="Google Shape;35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Fields</a:t>
            </a:r>
            <a:endParaRPr/>
          </a:p>
        </p:txBody>
      </p:sp>
      <p:sp>
        <p:nvSpPr>
          <p:cNvPr id="363" name="Google Shape;363;p5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users put in their credentials, there’s an option to Test Connection with a sample request. If the validation function failed, this was grayed out.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My objective was to add a way to track missing fields and incorporate some validation for fields.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way, a user can be informed what needs to be changed when making a resource fails.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strategy question: How can we expand functionality to include this? What do we need to change?</a:t>
            </a:r>
            <a:endParaRPr/>
          </a:p>
        </p:txBody>
      </p:sp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and Refactoring</a:t>
            </a:r>
            <a:endParaRPr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solution was to rethink validation as passing the missing fields test.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 would be cycled through, and if one was missing, the accompanying “missing field” is added to the list.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list of missing fields is empty, then the resource can be tested/created!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fields can be upgraded to integrate and </a:t>
            </a:r>
            <a:r>
              <a:rPr lang="en"/>
              <a:t>generalize</a:t>
            </a:r>
            <a:r>
              <a:rPr lang="en"/>
              <a:t> validation.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every port number for a database should be a number.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Upgrading the one field component updates </a:t>
            </a:r>
            <a:r>
              <a:rPr i="1" lang="en"/>
              <a:t>all</a:t>
            </a:r>
            <a:r>
              <a:rPr lang="en"/>
              <a:t> usages.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Analogy: A superclass modification affects all subclasses that inherit that functionality.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Testing in the real world is very important! There is </a:t>
            </a:r>
            <a:r>
              <a:rPr i="1" lang="en"/>
              <a:t>no autograder </a:t>
            </a:r>
            <a:r>
              <a:rPr lang="en"/>
              <a:t>to leverage to gain confidence in a solution.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Would the right missing fields be displayed?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“patterned” database resources, I wrote a utility that tested every possible combination of inputs and outputs.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there were mock resources, this could be expanded further.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other resources, select test cases were chosen and manually written.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pattern is powerful - updating the utility updates the tests for </a:t>
            </a:r>
            <a:r>
              <a:rPr i="1" lang="en"/>
              <a:t>all </a:t>
            </a:r>
            <a:r>
              <a:rPr lang="en"/>
              <a:t>resources.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Resources (and libraries/dependencies) update all the time, sometimes with breaking changes. </a:t>
            </a:r>
            <a:r>
              <a:rPr lang="en"/>
              <a:t>This is future-proof code.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107048" y="402200"/>
            <a:ext cx="561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I’m the guest lecturer for today, Aniruth Narayanan.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Senior, majoring in EECS and Business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Teaching Assistant for 61B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First taught 61B in Summer 2021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Florida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Took a gap year to work in industry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subject of this lecture!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Later, I’ll talk about some of the problems I’ve worked 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 &amp; A will be at the very end.</a:t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650" y="1401600"/>
            <a:ext cx="3196024" cy="31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27, CS61B, </a:t>
            </a:r>
            <a:r>
              <a:rPr lang="en"/>
              <a:t>Spring 2024</a:t>
            </a:r>
            <a:endParaRPr/>
          </a:p>
        </p:txBody>
      </p:sp>
      <p:sp>
        <p:nvSpPr>
          <p:cNvPr id="384" name="Google Shape;384;p5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Background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Strategic vs Tactical Programming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 Configurations and Testing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Commit History Traversal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History Traversal</a:t>
            </a:r>
            <a:endParaRPr/>
          </a:p>
        </p:txBody>
      </p:sp>
      <p:sp>
        <p:nvSpPr>
          <p:cNvPr id="386" name="Google Shape;38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idx="1" type="body"/>
          </p:nvPr>
        </p:nvSpPr>
        <p:spPr>
          <a:xfrm>
            <a:off x="107050" y="402200"/>
            <a:ext cx="57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want to find which versions of my project contain a certain change, to compare some metrics like adoption. Some of these versions are </a:t>
            </a:r>
            <a:r>
              <a:rPr i="1" lang="en"/>
              <a:t>special</a:t>
            </a:r>
            <a:r>
              <a:rPr lang="en"/>
              <a:t> -</a:t>
            </a:r>
            <a:r>
              <a:rPr i="1" lang="en"/>
              <a:t> </a:t>
            </a:r>
            <a:r>
              <a:rPr lang="en"/>
              <a:t>they were deployed into the real world.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Would you want to have 5 or 6 updates to your phone every day? Apple and Google release new versions in a cycle, with minor changes in between.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Gradescope only takes in a number of your submissions in a given time interval, not every one.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They don’t release every single time a new commit is pushed internally.</a:t>
            </a:r>
            <a:endParaRPr/>
          </a:p>
        </p:txBody>
      </p:sp>
      <p:sp>
        <p:nvSpPr>
          <p:cNvPr id="392" name="Google Shape;392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393" name="Google Shape;393;p54"/>
          <p:cNvPicPr preferRelativeResize="0"/>
          <p:nvPr/>
        </p:nvPicPr>
        <p:blipFill rotWithShape="1">
          <a:blip r:embed="rId3">
            <a:alphaModFix/>
          </a:blip>
          <a:srcRect b="0" l="4578" r="4768" t="0"/>
          <a:stretch/>
        </p:blipFill>
        <p:spPr>
          <a:xfrm>
            <a:off x="5807650" y="908150"/>
            <a:ext cx="3336250" cy="36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simplicity: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change is a git commit - the same git commits generated when you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 -m “submitting lab1”</a:t>
            </a:r>
            <a:r>
              <a:rPr lang="en"/>
              <a:t> and pushed using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 origin main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Versions refer to the most recent git commit on a given branch.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easy access to all of the git commits that can be loaded on any computer in a reasonable amount of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</a:t>
            </a:r>
            <a:r>
              <a:rPr i="1" lang="en"/>
              <a:t>a lot</a:t>
            </a:r>
            <a:r>
              <a:rPr lang="en"/>
              <a:t> of commits - caching the results (i.e. storing which commits are in every single deployment) is infeasible.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 change is made, we don’t undo or modify that change (in practice, we can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blame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Manually splitting the commits for inclusion by hand is </a:t>
            </a:r>
            <a:r>
              <a:rPr i="1" lang="en"/>
              <a:t>slow</a:t>
            </a:r>
            <a:r>
              <a:rPr lang="en"/>
              <a:t>, when there’s a lot (~millions or billions) of them.</a:t>
            </a:r>
            <a:endParaRPr/>
          </a:p>
        </p:txBody>
      </p:sp>
      <p:sp>
        <p:nvSpPr>
          <p:cNvPr id="400" name="Google Shape;400;p5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Constraints</a:t>
            </a:r>
            <a:endParaRPr/>
          </a:p>
        </p:txBody>
      </p:sp>
      <p:sp>
        <p:nvSpPr>
          <p:cNvPr id="401" name="Google Shape;40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idx="1" type="body"/>
          </p:nvPr>
        </p:nvSpPr>
        <p:spPr>
          <a:xfrm>
            <a:off x="107050" y="402200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commit has a “parent” (potentially two if it is a merge commit).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Vertices are commits.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are directed; from commit to its parent.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Commits store their parents, since upon creation commits only know parent(s), not children).</a:t>
            </a:r>
            <a:endParaRPr/>
          </a:p>
        </p:txBody>
      </p:sp>
      <p:sp>
        <p:nvSpPr>
          <p:cNvPr id="407" name="Google Shape;407;p5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as a Graph</a:t>
            </a:r>
            <a:endParaRPr/>
          </a:p>
        </p:txBody>
      </p:sp>
      <p:sp>
        <p:nvSpPr>
          <p:cNvPr id="408" name="Google Shape;408;p56"/>
          <p:cNvSpPr/>
          <p:nvPr/>
        </p:nvSpPr>
        <p:spPr>
          <a:xfrm>
            <a:off x="1160013" y="27269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56"/>
          <p:cNvSpPr/>
          <p:nvPr/>
        </p:nvSpPr>
        <p:spPr>
          <a:xfrm>
            <a:off x="2279696" y="338752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6"/>
          <p:cNvSpPr/>
          <p:nvPr/>
        </p:nvSpPr>
        <p:spPr>
          <a:xfrm>
            <a:off x="3716705" y="238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4836263" y="238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56"/>
          <p:cNvSpPr/>
          <p:nvPr/>
        </p:nvSpPr>
        <p:spPr>
          <a:xfrm>
            <a:off x="3221404" y="424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56"/>
          <p:cNvSpPr/>
          <p:nvPr/>
        </p:nvSpPr>
        <p:spPr>
          <a:xfrm>
            <a:off x="6052971" y="32222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56"/>
          <p:cNvSpPr/>
          <p:nvPr/>
        </p:nvSpPr>
        <p:spPr>
          <a:xfrm>
            <a:off x="7902713" y="43185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15" name="Google Shape;415;p56"/>
          <p:cNvCxnSpPr>
            <a:stCxn id="408" idx="6"/>
            <a:endCxn id="410" idx="2"/>
          </p:cNvCxnSpPr>
          <p:nvPr/>
        </p:nvCxnSpPr>
        <p:spPr>
          <a:xfrm flipH="1" rot="10800000">
            <a:off x="1655313" y="2633825"/>
            <a:ext cx="20613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6" name="Google Shape;416;p56"/>
          <p:cNvCxnSpPr>
            <a:stCxn id="412" idx="7"/>
            <a:endCxn id="413" idx="3"/>
          </p:cNvCxnSpPr>
          <p:nvPr/>
        </p:nvCxnSpPr>
        <p:spPr>
          <a:xfrm flipH="1" rot="10800000">
            <a:off x="3644169" y="3645085"/>
            <a:ext cx="2481300" cy="673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7" name="Google Shape;417;p56"/>
          <p:cNvCxnSpPr>
            <a:stCxn id="414" idx="2"/>
            <a:endCxn id="409" idx="5"/>
          </p:cNvCxnSpPr>
          <p:nvPr/>
        </p:nvCxnSpPr>
        <p:spPr>
          <a:xfrm rot="10800000">
            <a:off x="2702513" y="3810225"/>
            <a:ext cx="5200200" cy="75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6"/>
          <p:cNvCxnSpPr>
            <a:stCxn id="411" idx="2"/>
            <a:endCxn id="410" idx="6"/>
          </p:cNvCxnSpPr>
          <p:nvPr/>
        </p:nvCxnSpPr>
        <p:spPr>
          <a:xfrm rot="10800000">
            <a:off x="4211963" y="263370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6"/>
          <p:cNvCxnSpPr>
            <a:stCxn id="413" idx="1"/>
            <a:endCxn id="411" idx="5"/>
          </p:cNvCxnSpPr>
          <p:nvPr/>
        </p:nvCxnSpPr>
        <p:spPr>
          <a:xfrm rot="10800000">
            <a:off x="5259106" y="2808810"/>
            <a:ext cx="866400" cy="48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6"/>
          <p:cNvCxnSpPr>
            <a:stCxn id="412" idx="0"/>
            <a:endCxn id="410" idx="4"/>
          </p:cNvCxnSpPr>
          <p:nvPr/>
        </p:nvCxnSpPr>
        <p:spPr>
          <a:xfrm flipH="1" rot="10800000">
            <a:off x="3469054" y="2881350"/>
            <a:ext cx="495300" cy="1364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1" name="Google Shape;421;p56"/>
          <p:cNvSpPr/>
          <p:nvPr/>
        </p:nvSpPr>
        <p:spPr>
          <a:xfrm>
            <a:off x="7004071" y="2386038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22" name="Google Shape;422;p56"/>
          <p:cNvCxnSpPr>
            <a:stCxn id="421" idx="2"/>
            <a:endCxn id="411" idx="6"/>
          </p:cNvCxnSpPr>
          <p:nvPr/>
        </p:nvCxnSpPr>
        <p:spPr>
          <a:xfrm rot="10800000">
            <a:off x="5331571" y="2633688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525700" y="4503125"/>
            <a:ext cx="1864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Time of Commit</a:t>
            </a:r>
            <a:endParaRPr/>
          </a:p>
        </p:txBody>
      </p:sp>
      <p:cxnSp>
        <p:nvCxnSpPr>
          <p:cNvPr id="424" name="Google Shape;424;p56"/>
          <p:cNvCxnSpPr>
            <a:stCxn id="423" idx="3"/>
          </p:cNvCxnSpPr>
          <p:nvPr/>
        </p:nvCxnSpPr>
        <p:spPr>
          <a:xfrm>
            <a:off x="2389900" y="4787075"/>
            <a:ext cx="53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idx="1" type="body"/>
          </p:nvPr>
        </p:nvSpPr>
        <p:spPr>
          <a:xfrm>
            <a:off x="107050" y="402200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the following graph of commits, where arrows are drawn to a commit’s parents. Some of these are the deployed commits, marked in green.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deployed commits contain the change in commit C?</a:t>
            </a:r>
            <a:endParaRPr/>
          </a:p>
        </p:txBody>
      </p:sp>
      <p:sp>
        <p:nvSpPr>
          <p:cNvPr id="431" name="Google Shape;431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Git Graph</a:t>
            </a:r>
            <a:endParaRPr/>
          </a:p>
        </p:txBody>
      </p:sp>
      <p:sp>
        <p:nvSpPr>
          <p:cNvPr id="432" name="Google Shape;432;p57"/>
          <p:cNvSpPr/>
          <p:nvPr/>
        </p:nvSpPr>
        <p:spPr>
          <a:xfrm>
            <a:off x="1160013" y="27269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57"/>
          <p:cNvSpPr/>
          <p:nvPr/>
        </p:nvSpPr>
        <p:spPr>
          <a:xfrm>
            <a:off x="2279696" y="338752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57"/>
          <p:cNvSpPr/>
          <p:nvPr/>
        </p:nvSpPr>
        <p:spPr>
          <a:xfrm>
            <a:off x="3716705" y="238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57"/>
          <p:cNvSpPr/>
          <p:nvPr/>
        </p:nvSpPr>
        <p:spPr>
          <a:xfrm>
            <a:off x="4836263" y="238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3221404" y="424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6052971" y="32222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7902713" y="4318575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39" name="Google Shape;439;p57"/>
          <p:cNvCxnSpPr>
            <a:stCxn id="432" idx="6"/>
            <a:endCxn id="434" idx="2"/>
          </p:cNvCxnSpPr>
          <p:nvPr/>
        </p:nvCxnSpPr>
        <p:spPr>
          <a:xfrm flipH="1" rot="10800000">
            <a:off x="1655313" y="2633825"/>
            <a:ext cx="20613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" name="Google Shape;440;p57"/>
          <p:cNvCxnSpPr>
            <a:stCxn id="436" idx="7"/>
            <a:endCxn id="437" idx="3"/>
          </p:cNvCxnSpPr>
          <p:nvPr/>
        </p:nvCxnSpPr>
        <p:spPr>
          <a:xfrm flipH="1" rot="10800000">
            <a:off x="3644169" y="3645085"/>
            <a:ext cx="2481300" cy="673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1" name="Google Shape;441;p57"/>
          <p:cNvCxnSpPr>
            <a:stCxn id="438" idx="2"/>
            <a:endCxn id="433" idx="5"/>
          </p:cNvCxnSpPr>
          <p:nvPr/>
        </p:nvCxnSpPr>
        <p:spPr>
          <a:xfrm rot="10800000">
            <a:off x="2702513" y="3810225"/>
            <a:ext cx="5200200" cy="75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57"/>
          <p:cNvCxnSpPr>
            <a:stCxn id="435" idx="2"/>
            <a:endCxn id="434" idx="6"/>
          </p:cNvCxnSpPr>
          <p:nvPr/>
        </p:nvCxnSpPr>
        <p:spPr>
          <a:xfrm rot="10800000">
            <a:off x="4211963" y="263370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7"/>
          <p:cNvCxnSpPr>
            <a:stCxn id="437" idx="1"/>
            <a:endCxn id="435" idx="5"/>
          </p:cNvCxnSpPr>
          <p:nvPr/>
        </p:nvCxnSpPr>
        <p:spPr>
          <a:xfrm rot="10800000">
            <a:off x="5259106" y="2808810"/>
            <a:ext cx="866400" cy="48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57"/>
          <p:cNvCxnSpPr>
            <a:stCxn id="436" idx="0"/>
            <a:endCxn id="434" idx="4"/>
          </p:cNvCxnSpPr>
          <p:nvPr/>
        </p:nvCxnSpPr>
        <p:spPr>
          <a:xfrm flipH="1" rot="10800000">
            <a:off x="3469054" y="2881350"/>
            <a:ext cx="495300" cy="1364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5" name="Google Shape;445;p57"/>
          <p:cNvSpPr/>
          <p:nvPr/>
        </p:nvSpPr>
        <p:spPr>
          <a:xfrm>
            <a:off x="7004071" y="2386038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46" name="Google Shape;446;p57"/>
          <p:cNvCxnSpPr>
            <a:stCxn id="445" idx="2"/>
            <a:endCxn id="435" idx="6"/>
          </p:cNvCxnSpPr>
          <p:nvPr/>
        </p:nvCxnSpPr>
        <p:spPr>
          <a:xfrm rot="10800000">
            <a:off x="5331571" y="2633688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7"/>
          <p:cNvSpPr txBox="1"/>
          <p:nvPr>
            <p:ph idx="1" type="body"/>
          </p:nvPr>
        </p:nvSpPr>
        <p:spPr>
          <a:xfrm>
            <a:off x="525700" y="4503125"/>
            <a:ext cx="1864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Time of Commit</a:t>
            </a:r>
            <a:endParaRPr/>
          </a:p>
        </p:txBody>
      </p:sp>
      <p:cxnSp>
        <p:nvCxnSpPr>
          <p:cNvPr id="448" name="Google Shape;448;p57"/>
          <p:cNvCxnSpPr>
            <a:stCxn id="447" idx="3"/>
          </p:cNvCxnSpPr>
          <p:nvPr/>
        </p:nvCxnSpPr>
        <p:spPr>
          <a:xfrm>
            <a:off x="2389900" y="4787075"/>
            <a:ext cx="53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idx="1" type="body"/>
          </p:nvPr>
        </p:nvSpPr>
        <p:spPr>
          <a:xfrm>
            <a:off x="107050" y="402200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the following graph of commits, where arrows are drawn to a commit’s parents. Some of these are the deployed commits, marked in green.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</a:t>
            </a:r>
            <a:r>
              <a:rPr lang="en"/>
              <a:t>deployed </a:t>
            </a:r>
            <a:r>
              <a:rPr lang="en"/>
              <a:t>commits contain the change in commit C?</a:t>
            </a:r>
            <a:endParaRPr/>
          </a:p>
        </p:txBody>
      </p:sp>
      <p:sp>
        <p:nvSpPr>
          <p:cNvPr id="455" name="Google Shape;455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Git Graph</a:t>
            </a:r>
            <a:endParaRPr/>
          </a:p>
        </p:txBody>
      </p:sp>
      <p:sp>
        <p:nvSpPr>
          <p:cNvPr id="456" name="Google Shape;456;p58"/>
          <p:cNvSpPr/>
          <p:nvPr/>
        </p:nvSpPr>
        <p:spPr>
          <a:xfrm>
            <a:off x="1160013" y="27269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58"/>
          <p:cNvSpPr/>
          <p:nvPr/>
        </p:nvSpPr>
        <p:spPr>
          <a:xfrm>
            <a:off x="2279696" y="338752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58"/>
          <p:cNvSpPr/>
          <p:nvPr/>
        </p:nvSpPr>
        <p:spPr>
          <a:xfrm>
            <a:off x="3716705" y="238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58"/>
          <p:cNvSpPr/>
          <p:nvPr/>
        </p:nvSpPr>
        <p:spPr>
          <a:xfrm>
            <a:off x="4836263" y="238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58"/>
          <p:cNvSpPr/>
          <p:nvPr/>
        </p:nvSpPr>
        <p:spPr>
          <a:xfrm>
            <a:off x="3221404" y="424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6052971" y="32222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58"/>
          <p:cNvSpPr/>
          <p:nvPr/>
        </p:nvSpPr>
        <p:spPr>
          <a:xfrm>
            <a:off x="7902713" y="4318575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3" name="Google Shape;463;p58"/>
          <p:cNvCxnSpPr>
            <a:stCxn id="456" idx="6"/>
            <a:endCxn id="458" idx="2"/>
          </p:cNvCxnSpPr>
          <p:nvPr/>
        </p:nvCxnSpPr>
        <p:spPr>
          <a:xfrm flipH="1" rot="10800000">
            <a:off x="1655313" y="2633825"/>
            <a:ext cx="20613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64" name="Google Shape;464;p58"/>
          <p:cNvCxnSpPr>
            <a:stCxn id="460" idx="7"/>
            <a:endCxn id="461" idx="3"/>
          </p:cNvCxnSpPr>
          <p:nvPr/>
        </p:nvCxnSpPr>
        <p:spPr>
          <a:xfrm flipH="1" rot="10800000">
            <a:off x="3644169" y="3645085"/>
            <a:ext cx="2481300" cy="67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65" name="Google Shape;465;p58"/>
          <p:cNvCxnSpPr>
            <a:stCxn id="462" idx="2"/>
            <a:endCxn id="457" idx="5"/>
          </p:cNvCxnSpPr>
          <p:nvPr/>
        </p:nvCxnSpPr>
        <p:spPr>
          <a:xfrm rot="10800000">
            <a:off x="2702513" y="3810225"/>
            <a:ext cx="5200200" cy="75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58"/>
          <p:cNvCxnSpPr>
            <a:stCxn id="459" idx="2"/>
            <a:endCxn id="458" idx="6"/>
          </p:cNvCxnSpPr>
          <p:nvPr/>
        </p:nvCxnSpPr>
        <p:spPr>
          <a:xfrm rot="10800000">
            <a:off x="4211963" y="263370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8"/>
          <p:cNvCxnSpPr>
            <a:stCxn id="461" idx="1"/>
            <a:endCxn id="459" idx="5"/>
          </p:cNvCxnSpPr>
          <p:nvPr/>
        </p:nvCxnSpPr>
        <p:spPr>
          <a:xfrm rot="10800000">
            <a:off x="5259106" y="2808810"/>
            <a:ext cx="866400" cy="48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58"/>
          <p:cNvCxnSpPr>
            <a:stCxn id="460" idx="0"/>
            <a:endCxn id="458" idx="4"/>
          </p:cNvCxnSpPr>
          <p:nvPr/>
        </p:nvCxnSpPr>
        <p:spPr>
          <a:xfrm flipH="1" rot="10800000">
            <a:off x="3469054" y="2881350"/>
            <a:ext cx="495300" cy="1364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69" name="Google Shape;469;p58"/>
          <p:cNvSpPr/>
          <p:nvPr/>
        </p:nvSpPr>
        <p:spPr>
          <a:xfrm>
            <a:off x="7004071" y="2386038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0" name="Google Shape;470;p58"/>
          <p:cNvCxnSpPr>
            <a:stCxn id="469" idx="2"/>
            <a:endCxn id="459" idx="6"/>
          </p:cNvCxnSpPr>
          <p:nvPr/>
        </p:nvCxnSpPr>
        <p:spPr>
          <a:xfrm rot="10800000">
            <a:off x="5331571" y="2633688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525700" y="4503125"/>
            <a:ext cx="1864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Time of Commit</a:t>
            </a:r>
            <a:endParaRPr/>
          </a:p>
        </p:txBody>
      </p:sp>
      <p:cxnSp>
        <p:nvCxnSpPr>
          <p:cNvPr id="472" name="Google Shape;472;p58"/>
          <p:cNvCxnSpPr>
            <a:stCxn id="471" idx="3"/>
          </p:cNvCxnSpPr>
          <p:nvPr/>
        </p:nvCxnSpPr>
        <p:spPr>
          <a:xfrm>
            <a:off x="2389900" y="4787075"/>
            <a:ext cx="53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9"/>
          <p:cNvSpPr txBox="1"/>
          <p:nvPr>
            <p:ph idx="1" type="body"/>
          </p:nvPr>
        </p:nvSpPr>
        <p:spPr>
          <a:xfrm>
            <a:off x="107050" y="402200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the following graph of commits, where arrows are drawn to a commit’s parents. Some of these are the deployed commits, marked in green.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</a:t>
            </a:r>
            <a:r>
              <a:rPr lang="en"/>
              <a:t>deployed </a:t>
            </a:r>
            <a:r>
              <a:rPr lang="en"/>
              <a:t>commits contain the change in commit C?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C, D, and G!</a:t>
            </a:r>
            <a:endParaRPr/>
          </a:p>
        </p:txBody>
      </p:sp>
      <p:sp>
        <p:nvSpPr>
          <p:cNvPr id="479" name="Google Shape;479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Git Graph</a:t>
            </a:r>
            <a:endParaRPr/>
          </a:p>
        </p:txBody>
      </p:sp>
      <p:sp>
        <p:nvSpPr>
          <p:cNvPr id="480" name="Google Shape;480;p59"/>
          <p:cNvSpPr/>
          <p:nvPr/>
        </p:nvSpPr>
        <p:spPr>
          <a:xfrm>
            <a:off x="1160013" y="27269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59"/>
          <p:cNvSpPr/>
          <p:nvPr/>
        </p:nvSpPr>
        <p:spPr>
          <a:xfrm>
            <a:off x="2279696" y="338752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59"/>
          <p:cNvSpPr/>
          <p:nvPr/>
        </p:nvSpPr>
        <p:spPr>
          <a:xfrm>
            <a:off x="3716705" y="238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59"/>
          <p:cNvSpPr/>
          <p:nvPr/>
        </p:nvSpPr>
        <p:spPr>
          <a:xfrm>
            <a:off x="4836263" y="238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3221404" y="424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6052971" y="32222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59"/>
          <p:cNvSpPr/>
          <p:nvPr/>
        </p:nvSpPr>
        <p:spPr>
          <a:xfrm>
            <a:off x="7902713" y="4318575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7" name="Google Shape;487;p59"/>
          <p:cNvCxnSpPr>
            <a:stCxn id="480" idx="6"/>
            <a:endCxn id="482" idx="2"/>
          </p:cNvCxnSpPr>
          <p:nvPr/>
        </p:nvCxnSpPr>
        <p:spPr>
          <a:xfrm flipH="1" rot="10800000">
            <a:off x="1655313" y="2633825"/>
            <a:ext cx="20613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8" name="Google Shape;488;p59"/>
          <p:cNvCxnSpPr>
            <a:stCxn id="484" idx="7"/>
            <a:endCxn id="485" idx="3"/>
          </p:cNvCxnSpPr>
          <p:nvPr/>
        </p:nvCxnSpPr>
        <p:spPr>
          <a:xfrm flipH="1" rot="10800000">
            <a:off x="3644169" y="3645085"/>
            <a:ext cx="2481300" cy="67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9" name="Google Shape;489;p59"/>
          <p:cNvCxnSpPr>
            <a:stCxn id="486" idx="2"/>
            <a:endCxn id="481" idx="5"/>
          </p:cNvCxnSpPr>
          <p:nvPr/>
        </p:nvCxnSpPr>
        <p:spPr>
          <a:xfrm rot="10800000">
            <a:off x="2702513" y="3810225"/>
            <a:ext cx="5200200" cy="75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9"/>
          <p:cNvCxnSpPr>
            <a:stCxn id="483" idx="2"/>
            <a:endCxn id="482" idx="6"/>
          </p:cNvCxnSpPr>
          <p:nvPr/>
        </p:nvCxnSpPr>
        <p:spPr>
          <a:xfrm rot="10800000">
            <a:off x="4211963" y="26337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9"/>
          <p:cNvCxnSpPr>
            <a:stCxn id="485" idx="1"/>
            <a:endCxn id="483" idx="5"/>
          </p:cNvCxnSpPr>
          <p:nvPr/>
        </p:nvCxnSpPr>
        <p:spPr>
          <a:xfrm rot="10800000">
            <a:off x="5259106" y="2808810"/>
            <a:ext cx="866400" cy="48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59"/>
          <p:cNvCxnSpPr>
            <a:stCxn id="484" idx="0"/>
            <a:endCxn id="482" idx="4"/>
          </p:cNvCxnSpPr>
          <p:nvPr/>
        </p:nvCxnSpPr>
        <p:spPr>
          <a:xfrm flipH="1" rot="10800000">
            <a:off x="3469054" y="2881350"/>
            <a:ext cx="495300" cy="1364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93" name="Google Shape;493;p59"/>
          <p:cNvSpPr/>
          <p:nvPr/>
        </p:nvSpPr>
        <p:spPr>
          <a:xfrm>
            <a:off x="7004071" y="2386038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4" name="Google Shape;494;p59"/>
          <p:cNvCxnSpPr>
            <a:stCxn id="493" idx="2"/>
            <a:endCxn id="483" idx="6"/>
          </p:cNvCxnSpPr>
          <p:nvPr/>
        </p:nvCxnSpPr>
        <p:spPr>
          <a:xfrm rot="10800000">
            <a:off x="5331571" y="2633688"/>
            <a:ext cx="167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9"/>
          <p:cNvSpPr txBox="1"/>
          <p:nvPr>
            <p:ph idx="1" type="body"/>
          </p:nvPr>
        </p:nvSpPr>
        <p:spPr>
          <a:xfrm>
            <a:off x="525700" y="4503125"/>
            <a:ext cx="1864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Time of Commit</a:t>
            </a:r>
            <a:endParaRPr/>
          </a:p>
        </p:txBody>
      </p:sp>
      <p:cxnSp>
        <p:nvCxnSpPr>
          <p:cNvPr id="496" name="Google Shape;496;p59"/>
          <p:cNvCxnSpPr>
            <a:stCxn id="495" idx="3"/>
          </p:cNvCxnSpPr>
          <p:nvPr/>
        </p:nvCxnSpPr>
        <p:spPr>
          <a:xfrm>
            <a:off x="2389900" y="4787075"/>
            <a:ext cx="53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Approach</a:t>
            </a:r>
            <a:endParaRPr/>
          </a:p>
        </p:txBody>
      </p:sp>
      <p:sp>
        <p:nvSpPr>
          <p:cNvPr id="503" name="Google Shape;503;p6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two approaches to do this programmatically: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 backwards in the reverse direction of the commits storing parents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git is designed to tell us parents of commits (such as through git log)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This is what we did previously!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 in the direction of the commits storing parents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We have to grab every single “ending commit” and then work through all the parents until we hit the </a:t>
            </a:r>
            <a:r>
              <a:rPr lang="en"/>
              <a:t>change</a:t>
            </a:r>
            <a:r>
              <a:rPr lang="en"/>
              <a:t> we’re checking for in commit C.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If we don’t hit the change, we can only terminate once we work backwards enough to find commits from all parents that have timestamps </a:t>
            </a:r>
            <a:r>
              <a:rPr i="1" lang="en"/>
              <a:t>before </a:t>
            </a:r>
            <a:r>
              <a:rPr lang="en"/>
              <a:t>commit C.</a:t>
            </a:r>
            <a:endParaRPr/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>
            <p:ph idx="1" type="body"/>
          </p:nvPr>
        </p:nvSpPr>
        <p:spPr>
          <a:xfrm>
            <a:off x="107050" y="402200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approach requires us to work backwards from all commits after the time of the given commit.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It’s also a bit more challenging to implement: we need timestamps and there might be a lot of branches (each with its own ending commit).</a:t>
            </a:r>
            <a:endParaRPr/>
          </a:p>
        </p:txBody>
      </p:sp>
      <p:sp>
        <p:nvSpPr>
          <p:cNvPr id="510" name="Google Shape;510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</a:t>
            </a: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1160013" y="27269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61"/>
          <p:cNvSpPr/>
          <p:nvPr/>
        </p:nvSpPr>
        <p:spPr>
          <a:xfrm>
            <a:off x="2279696" y="338752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3716705" y="238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22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4836263" y="2386050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2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3221404" y="4246050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61"/>
          <p:cNvSpPr/>
          <p:nvPr/>
        </p:nvSpPr>
        <p:spPr>
          <a:xfrm>
            <a:off x="6052971" y="3222275"/>
            <a:ext cx="495300" cy="49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2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7902713" y="4318575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2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8" name="Google Shape;518;p61"/>
          <p:cNvCxnSpPr>
            <a:stCxn id="511" idx="6"/>
            <a:endCxn id="513" idx="2"/>
          </p:cNvCxnSpPr>
          <p:nvPr/>
        </p:nvCxnSpPr>
        <p:spPr>
          <a:xfrm flipH="1" rot="10800000">
            <a:off x="1655313" y="2633825"/>
            <a:ext cx="20613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9" name="Google Shape;519;p61"/>
          <p:cNvCxnSpPr>
            <a:stCxn id="513" idx="3"/>
            <a:endCxn id="512" idx="7"/>
          </p:cNvCxnSpPr>
          <p:nvPr/>
        </p:nvCxnSpPr>
        <p:spPr>
          <a:xfrm flipH="1">
            <a:off x="2702340" y="2808815"/>
            <a:ext cx="1086900" cy="651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61"/>
          <p:cNvCxnSpPr>
            <a:stCxn id="515" idx="7"/>
            <a:endCxn id="516" idx="3"/>
          </p:cNvCxnSpPr>
          <p:nvPr/>
        </p:nvCxnSpPr>
        <p:spPr>
          <a:xfrm flipH="1" rot="10800000">
            <a:off x="3644169" y="3645085"/>
            <a:ext cx="2481300" cy="67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21" name="Google Shape;521;p61"/>
          <p:cNvCxnSpPr>
            <a:stCxn id="517" idx="2"/>
            <a:endCxn id="512" idx="5"/>
          </p:cNvCxnSpPr>
          <p:nvPr/>
        </p:nvCxnSpPr>
        <p:spPr>
          <a:xfrm rot="10800000">
            <a:off x="2702513" y="3810225"/>
            <a:ext cx="5200200" cy="75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61"/>
          <p:cNvCxnSpPr>
            <a:stCxn id="514" idx="2"/>
            <a:endCxn id="513" idx="6"/>
          </p:cNvCxnSpPr>
          <p:nvPr/>
        </p:nvCxnSpPr>
        <p:spPr>
          <a:xfrm rot="10800000">
            <a:off x="4211963" y="26337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61"/>
          <p:cNvCxnSpPr>
            <a:stCxn id="516" idx="1"/>
            <a:endCxn id="514" idx="5"/>
          </p:cNvCxnSpPr>
          <p:nvPr/>
        </p:nvCxnSpPr>
        <p:spPr>
          <a:xfrm rot="10800000">
            <a:off x="5259106" y="2808810"/>
            <a:ext cx="866400" cy="48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1"/>
          <p:cNvCxnSpPr>
            <a:stCxn id="515" idx="0"/>
            <a:endCxn id="513" idx="4"/>
          </p:cNvCxnSpPr>
          <p:nvPr/>
        </p:nvCxnSpPr>
        <p:spPr>
          <a:xfrm flipH="1" rot="10800000">
            <a:off x="3469054" y="2881350"/>
            <a:ext cx="495300" cy="1364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25" name="Google Shape;525;p61"/>
          <p:cNvSpPr/>
          <p:nvPr/>
        </p:nvSpPr>
        <p:spPr>
          <a:xfrm>
            <a:off x="7004071" y="2386038"/>
            <a:ext cx="495300" cy="495300"/>
          </a:xfrm>
          <a:prstGeom prst="ellipse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22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6" name="Google Shape;526;p61"/>
          <p:cNvCxnSpPr>
            <a:stCxn id="525" idx="2"/>
            <a:endCxn id="514" idx="6"/>
          </p:cNvCxnSpPr>
          <p:nvPr/>
        </p:nvCxnSpPr>
        <p:spPr>
          <a:xfrm rot="10800000">
            <a:off x="5331571" y="2633688"/>
            <a:ext cx="167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61"/>
          <p:cNvSpPr txBox="1"/>
          <p:nvPr>
            <p:ph idx="1" type="body"/>
          </p:nvPr>
        </p:nvSpPr>
        <p:spPr>
          <a:xfrm>
            <a:off x="525700" y="4503125"/>
            <a:ext cx="1864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Time of Commit</a:t>
            </a:r>
            <a:endParaRPr/>
          </a:p>
        </p:txBody>
      </p:sp>
      <p:cxnSp>
        <p:nvCxnSpPr>
          <p:cNvPr id="528" name="Google Shape;528;p61"/>
          <p:cNvCxnSpPr>
            <a:stCxn id="527" idx="3"/>
          </p:cNvCxnSpPr>
          <p:nvPr/>
        </p:nvCxnSpPr>
        <p:spPr>
          <a:xfrm>
            <a:off x="2389900" y="4787075"/>
            <a:ext cx="53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Modifications for the Solution</a:t>
            </a:r>
            <a:endParaRPr/>
          </a:p>
        </p:txBody>
      </p:sp>
      <p:sp>
        <p:nvSpPr>
          <p:cNvPr id="535" name="Google Shape;535;p62"/>
          <p:cNvSpPr txBox="1"/>
          <p:nvPr>
            <p:ph idx="1" type="body"/>
          </p:nvPr>
        </p:nvSpPr>
        <p:spPr>
          <a:xfrm>
            <a:off x="107050" y="402200"/>
            <a:ext cx="8520600" cy="11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solution comes in the way that we store data!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normally think about Git in a commit/parent relationship. For example:</a:t>
            </a:r>
            <a:endParaRPr/>
          </a:p>
        </p:txBody>
      </p:sp>
      <p:sp>
        <p:nvSpPr>
          <p:cNvPr id="536" name="Google Shape;536;p62"/>
          <p:cNvSpPr txBox="1"/>
          <p:nvPr>
            <p:ph idx="1" type="body"/>
          </p:nvPr>
        </p:nvSpPr>
        <p:spPr>
          <a:xfrm>
            <a:off x="107050" y="2833800"/>
            <a:ext cx="85206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the direction of the edges was reversed? That way, a BFS from the commit can be done </a:t>
            </a:r>
            <a:r>
              <a:rPr i="1" lang="en"/>
              <a:t>forward </a:t>
            </a:r>
            <a:r>
              <a:rPr lang="en"/>
              <a:t>in time to find deployments that contain it.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could  be implemented using an adjacency list as opposed to storing just one (or two) parent(s) since a commit can only have one parent (two if it’s a merge commit), but it could have infinite children.</a:t>
            </a:r>
            <a:endParaRPr/>
          </a:p>
        </p:txBody>
      </p:sp>
      <p:pic>
        <p:nvPicPr>
          <p:cNvPr id="537" name="Google Shape;5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3" y="1727550"/>
            <a:ext cx="8292475" cy="105115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important disclaimers: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I say should be interpreted as anyone’s opinion but my 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contained in these slides is confidential or proprietary information of any company.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sections on complexity and strategic/tactical programming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Josh Hug’s slides</a:t>
            </a:r>
            <a:r>
              <a:rPr lang="en"/>
              <a:t> (think of these as less detailed versions).</a:t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544" name="Google Shape;544;p6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incorporate more time-based optimizations to restrict the search, but here’s the general idea: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a git commit graph in reverse order, storing mappings from commits to a list of children.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Generate a set of the deployed commits (separate from the graph).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Why might I want to use a set instead of a list?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Runtime! A HashSet gives me amortized constant runtime as opposed to a LinkedList or an ArrayList to check </a:t>
            </a:r>
            <a:r>
              <a:rPr i="1" lang="en"/>
              <a:t>contains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 a BFS from the input commit and check if commits traversed are in the deployed commits.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Potentially multiple input commits here and compute only step 3.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much faster! No more manual search! Obvious </a:t>
            </a:r>
            <a:r>
              <a:rPr i="1" lang="en"/>
              <a:t>and </a:t>
            </a:r>
            <a:r>
              <a:rPr lang="en"/>
              <a:t>modular!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problem itself is a subproblem of a larger project which is simpler to solve.</a:t>
            </a:r>
            <a:endParaRPr/>
          </a:p>
        </p:txBody>
      </p:sp>
      <p:sp>
        <p:nvSpPr>
          <p:cNvPr id="545" name="Google Shape;54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27, CS61B, </a:t>
            </a:r>
            <a:r>
              <a:rPr lang="en"/>
              <a:t>Spring 2024</a:t>
            </a:r>
            <a:endParaRPr/>
          </a:p>
        </p:txBody>
      </p:sp>
      <p:sp>
        <p:nvSpPr>
          <p:cNvPr id="551" name="Google Shape;551;p6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Background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Strategic vs Tactical Programming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 Configurations and Testing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Commit History Traversal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6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53" name="Google Shape;55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61B concepts and knowledge is </a:t>
            </a:r>
            <a:r>
              <a:rPr lang="en"/>
              <a:t>applicable</a:t>
            </a:r>
            <a:r>
              <a:rPr lang="en"/>
              <a:t> in real world scenarios.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code is more than just working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complexity scales with functionality and poses challenges to maintain.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good design principles in your classes.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is necessary to have confidence in your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real world will give you ambiguous problems with loosely defined constraints; it is your duty to make sense of these and then leverage your skills to select the best </a:t>
            </a:r>
            <a:r>
              <a:rPr lang="en"/>
              <a:t>solutions</a:t>
            </a:r>
            <a:r>
              <a:rPr lang="en"/>
              <a:t> given constraints while considering tradeoffs.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this kind of content sounded interesting to you - check out engineering blogs! I also </a:t>
            </a:r>
            <a:r>
              <a:rPr lang="en" u="sng">
                <a:solidFill>
                  <a:schemeClr val="hlink"/>
                </a:solidFill>
                <a:hlinkClick r:id="rId3"/>
              </a:rPr>
              <a:t>write about similar topics</a:t>
            </a:r>
            <a:r>
              <a:rPr lang="en"/>
              <a:t>.</a:t>
            </a:r>
            <a:endParaRPr/>
          </a:p>
        </p:txBody>
      </p:sp>
      <p:sp>
        <p:nvSpPr>
          <p:cNvPr id="559" name="Google Shape;559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Takeaways</a:t>
            </a:r>
            <a:endParaRPr/>
          </a:p>
        </p:txBody>
      </p:sp>
      <p:sp>
        <p:nvSpPr>
          <p:cNvPr id="560" name="Google Shape;56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u="sng">
                <a:solidFill>
                  <a:schemeClr val="hlink"/>
                </a:solidFill>
                <a:hlinkClick r:id="rId3"/>
              </a:rPr>
              <a:t>61A</a:t>
            </a:r>
            <a:r>
              <a:rPr lang="en"/>
              <a:t>, you were focused on the correctness of a program.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61B, you are focused on engineering programs: picking from multiple </a:t>
            </a:r>
            <a:r>
              <a:rPr lang="en"/>
              <a:t>options by considering tradeoffs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now work on larger scale projects, but still have to abide by many of our </a:t>
            </a:r>
            <a:r>
              <a:rPr lang="en"/>
              <a:t>requirements and specifications</a:t>
            </a:r>
            <a:r>
              <a:rPr lang="en"/>
              <a:t> (e.g. functions, runtime, etc.).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on small projects isn’t the same as working on large scale, </a:t>
            </a:r>
            <a:r>
              <a:rPr lang="en"/>
              <a:t>design-oriented programs where the task is defined </a:t>
            </a:r>
            <a:r>
              <a:rPr i="1" lang="en"/>
              <a:t>by </a:t>
            </a:r>
            <a:r>
              <a:rPr lang="en"/>
              <a:t>you.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best way to learn these differences is through experience; this lecture will have some examples and some light theory as a sampling.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Project 3 allows you to embrace the challenge of large scale yourself.</a:t>
            </a:r>
            <a:endParaRPr/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and Scale</a:t>
            </a:r>
            <a:endParaRPr/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27, CS61B, </a:t>
            </a:r>
            <a:r>
              <a:rPr lang="en"/>
              <a:t>Spring 2024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Background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Complexity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Strategic vs Tactical Programming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 Configurations and Testing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Commit History Traversal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Restrictions of Engineering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</a:t>
            </a:r>
            <a:r>
              <a:rPr lang="en"/>
              <a:t>disciplines</a:t>
            </a:r>
            <a:r>
              <a:rPr lang="en"/>
              <a:t>, we’re limited by imperfect materials.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fields are </a:t>
            </a:r>
            <a:r>
              <a:rPr lang="en"/>
              <a:t>constrained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Chemical engineers have to worry about temperature.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Material scientists have to worry about how brittle a material is.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Civil engineers have to worry about the strength of concrete.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computer science, we’ve solved most of the underlying material constraints </a:t>
            </a:r>
            <a:r>
              <a:rPr lang="en"/>
              <a:t>decades</a:t>
            </a:r>
            <a:r>
              <a:rPr lang="en"/>
              <a:t> ago.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sum power of Apollo missions is less than the computing power of your phone.</a:t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107050" y="402200"/>
            <a:ext cx="5508600" cy="27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Early computers were used for limited tasks.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ENIAC: the first general-purpose programmable computer that was 1,000 times faster than anything else at the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Software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650" y="571500"/>
            <a:ext cx="3377450" cy="258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107050" y="402200"/>
            <a:ext cx="5508600" cy="27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Rollercoaster Tycoon was an early game (1999) where players would design amusement parks.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99% of the code was written in Assembly (direct machine instructions), with 1% written in 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very hard for programmers to reason about.</a:t>
            </a: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Software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2725525" y="3152475"/>
            <a:ext cx="6267600" cy="18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game was designed to run on Intel Pentium CPUs, which were 66 MHz (66 million operations per second).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Intel i9 14th Gen of today can run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up to 6GHz</a:t>
            </a:r>
            <a:r>
              <a:rPr lang="en"/>
              <a:t> (6 billion </a:t>
            </a:r>
            <a:r>
              <a:rPr lang="en"/>
              <a:t>operations per second). </a:t>
            </a:r>
            <a:r>
              <a:rPr i="1" lang="en"/>
              <a:t>100x more</a:t>
            </a:r>
            <a:endParaRPr i="1"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8000" y="546000"/>
            <a:ext cx="2045062" cy="2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50" y="3152476"/>
            <a:ext cx="2325850" cy="17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